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86" r:id="rId5"/>
    <p:sldId id="287" r:id="rId6"/>
    <p:sldId id="259" r:id="rId7"/>
    <p:sldId id="261" r:id="rId8"/>
    <p:sldId id="262" r:id="rId9"/>
    <p:sldId id="264" r:id="rId10"/>
    <p:sldId id="263" r:id="rId11"/>
    <p:sldId id="265" r:id="rId12"/>
    <p:sldId id="290" r:id="rId13"/>
    <p:sldId id="270" r:id="rId14"/>
    <p:sldId id="260" r:id="rId15"/>
    <p:sldId id="271" r:id="rId16"/>
    <p:sldId id="272" r:id="rId17"/>
    <p:sldId id="274" r:id="rId18"/>
    <p:sldId id="284" r:id="rId19"/>
    <p:sldId id="275" r:id="rId20"/>
    <p:sldId id="276" r:id="rId21"/>
    <p:sldId id="273" r:id="rId22"/>
    <p:sldId id="278" r:id="rId23"/>
    <p:sldId id="279" r:id="rId24"/>
    <p:sldId id="281" r:id="rId25"/>
    <p:sldId id="282" r:id="rId26"/>
    <p:sldId id="283" r:id="rId27"/>
    <p:sldId id="267" r:id="rId28"/>
    <p:sldId id="268" r:id="rId29"/>
    <p:sldId id="285" r:id="rId30"/>
    <p:sldId id="288" r:id="rId31"/>
    <p:sldId id="289" r:id="rId32"/>
  </p:sldIdLst>
  <p:sldSz cx="1188085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744" y="-84"/>
      </p:cViewPr>
      <p:guideLst>
        <p:guide orient="horz" pos="2160"/>
        <p:guide pos="37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1064" y="2130426"/>
            <a:ext cx="1009872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82128" y="3886200"/>
            <a:ext cx="831659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13616" y="274639"/>
            <a:ext cx="2673191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4042" y="274639"/>
            <a:ext cx="782156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8505" y="4406901"/>
            <a:ext cx="1009872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38505" y="2906713"/>
            <a:ext cx="1009872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94043" y="1600201"/>
            <a:ext cx="5247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39432" y="1600201"/>
            <a:ext cx="5247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042" y="1535113"/>
            <a:ext cx="52494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4042" y="2174875"/>
            <a:ext cx="52494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35307" y="1535113"/>
            <a:ext cx="52515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35307" y="2174875"/>
            <a:ext cx="52515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043" y="273050"/>
            <a:ext cx="390871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5082" y="273051"/>
            <a:ext cx="66417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94043" y="1435101"/>
            <a:ext cx="390871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8730" y="4800600"/>
            <a:ext cx="71285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28730" y="612775"/>
            <a:ext cx="71285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28730" y="5367338"/>
            <a:ext cx="71285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043" y="1600201"/>
            <a:ext cx="1069276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94043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59291" y="6356351"/>
            <a:ext cx="376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14609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jpeg"/><Relationship Id="rId5" Type="http://schemas.openxmlformats.org/officeDocument/2006/relationships/image" Target="../media/image8.png"/><Relationship Id="rId4" Type="http://schemas.openxmlformats.org/officeDocument/2006/relationships/image" Target="../media/image2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31.emf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emf"/><Relationship Id="rId5" Type="http://schemas.openxmlformats.org/officeDocument/2006/relationships/image" Target="../media/image38.w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1064" y="1772816"/>
            <a:ext cx="10098723" cy="1470025"/>
          </a:xfrm>
        </p:spPr>
        <p:txBody>
          <a:bodyPr>
            <a:normAutofit/>
          </a:bodyPr>
          <a:lstStyle/>
          <a:p>
            <a:r>
              <a:rPr lang="zh-CN" altLang="en-US" sz="6000" b="1" dirty="0" smtClean="0"/>
              <a:t>天线传递函数测量结果</a:t>
            </a:r>
            <a:endParaRPr lang="zh-CN" altLang="en-US" sz="6000" b="1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872302" y="3789040"/>
            <a:ext cx="8316595" cy="1752600"/>
          </a:xfrm>
        </p:spPr>
        <p:txBody>
          <a:bodyPr/>
          <a:lstStyle/>
          <a:p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zh-CN" altLang="en-US" b="1" dirty="0" smtClean="0">
                <a:solidFill>
                  <a:schemeClr val="tx1"/>
                </a:solidFill>
              </a:rPr>
              <a:t>贺</a:t>
            </a:r>
            <a:r>
              <a:rPr lang="zh-CN" altLang="en-US" b="1" dirty="0">
                <a:solidFill>
                  <a:schemeClr val="tx1"/>
                </a:solidFill>
              </a:rPr>
              <a:t>庆宝  郑显明  尚轩宇  陶石  董沁</a:t>
            </a:r>
            <a:r>
              <a:rPr lang="zh-CN" altLang="en-US" b="1" dirty="0" smtClean="0">
                <a:solidFill>
                  <a:schemeClr val="tx1"/>
                </a:solidFill>
              </a:rPr>
              <a:t>阳 贺思楠 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2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7" y="332656"/>
            <a:ext cx="458078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7937" y="2123564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E = 2.5 V /m</a:t>
            </a:r>
            <a:endParaRPr lang="zh-CN" altLang="en-US" sz="20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41" y="260648"/>
            <a:ext cx="44386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5" y="3645024"/>
            <a:ext cx="432048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03" y="3857422"/>
            <a:ext cx="4222626" cy="288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75221" y="2123564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E = 7.3 V /m</a:t>
            </a:r>
            <a:endParaRPr lang="zh-CN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56733" y="5517232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E = 7.0 V /m</a:t>
            </a:r>
            <a:endParaRPr lang="zh-CN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64561" y="5651956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E = 7.0 V /m</a:t>
            </a:r>
            <a:endParaRPr lang="zh-CN" alt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66610" y="8367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低频稍微不太稳定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6209" y="2841759"/>
            <a:ext cx="3958135" cy="1015663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以上数据说明</a:t>
            </a:r>
            <a:r>
              <a:rPr lang="en-US" altLang="zh-CN" sz="2000" b="1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/>
              <a:t>电场均匀且符合理论</a:t>
            </a:r>
            <a:r>
              <a:rPr lang="en-US" altLang="zh-CN" sz="2000" b="1" dirty="0" smtClean="0"/>
              <a:t>(</a:t>
            </a:r>
            <a:r>
              <a:rPr lang="zh-CN" altLang="en-US" sz="2000" b="1" dirty="0" smtClean="0"/>
              <a:t>除低频外</a:t>
            </a:r>
            <a:r>
              <a:rPr lang="en-US" altLang="zh-CN" sz="2000" b="1" dirty="0" smtClean="0"/>
              <a:t>)</a:t>
            </a:r>
            <a:r>
              <a:rPr lang="zh-CN" altLang="en-US" sz="2000" b="1" dirty="0" smtClean="0"/>
              <a:t>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561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05" y="1556792"/>
            <a:ext cx="63055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889" y="3024444"/>
            <a:ext cx="3424335" cy="1137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取 </a:t>
            </a:r>
            <a:r>
              <a:rPr lang="en-US" altLang="zh-CN" sz="2400" b="1" dirty="0" smtClean="0"/>
              <a:t>20 Hz</a:t>
            </a:r>
            <a:r>
              <a:rPr lang="zh-CN" altLang="en-US" sz="2400" b="1" dirty="0" smtClean="0"/>
              <a:t>以上，认为符合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理论值</a:t>
            </a:r>
            <a:r>
              <a:rPr lang="en-US" altLang="zh-CN" sz="2400" b="1" dirty="0" smtClean="0"/>
              <a:t>,  E = V / 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5932" y="548680"/>
            <a:ext cx="10225136" cy="52322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               测量不同频率，得到不符合理论值的频率拐点</a:t>
            </a:r>
            <a:endParaRPr lang="zh-CN" altLang="en-US" sz="2800" b="1" dirty="0"/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9036769" y="3614192"/>
            <a:ext cx="144016" cy="3188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60705" y="328498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0.5 Hz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9756849" y="4005064"/>
            <a:ext cx="144016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68817" y="370774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 Hz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1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40025" y="2425610"/>
            <a:ext cx="7488832" cy="2875598"/>
          </a:xfrm>
          <a:prstGeom prst="roundRect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Rounded Rectangle 19"/>
          <p:cNvSpPr/>
          <p:nvPr/>
        </p:nvSpPr>
        <p:spPr>
          <a:xfrm>
            <a:off x="2796009" y="2200142"/>
            <a:ext cx="6024736" cy="612000"/>
          </a:xfrm>
          <a:prstGeom prst="roundRect">
            <a:avLst/>
          </a:prstGeom>
          <a:solidFill>
            <a:schemeClr val="accent3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测量水槽的背景电场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2113" y="3056395"/>
            <a:ext cx="41184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1.1 </a:t>
            </a:r>
            <a:r>
              <a:rPr lang="zh-CN" altLang="en-US" sz="2400" b="1" dirty="0" smtClean="0"/>
              <a:t>平行板两端的电压变化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1.2  </a:t>
            </a:r>
            <a:r>
              <a:rPr lang="zh-CN" altLang="en-US" sz="2400" b="1" dirty="0" smtClean="0"/>
              <a:t>测量水槽中电场是否均匀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1.3  </a:t>
            </a:r>
            <a:r>
              <a:rPr lang="zh-CN" altLang="en-US" sz="2400" b="1" dirty="0" smtClean="0"/>
              <a:t>计算得到背景电场</a:t>
            </a:r>
            <a:endParaRPr lang="zh-CN" altLang="en-US" sz="2400" b="1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6998520" y="4509120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49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5849" y="476672"/>
            <a:ext cx="10657184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                                 </a:t>
            </a:r>
            <a:r>
              <a:rPr lang="en-US" altLang="zh-CN" sz="3200" b="1" dirty="0" smtClean="0"/>
              <a:t>20 Hz</a:t>
            </a:r>
            <a:r>
              <a:rPr lang="zh-CN" altLang="en-US" sz="3200" b="1" dirty="0" smtClean="0"/>
              <a:t>以上，</a:t>
            </a:r>
            <a:r>
              <a:rPr lang="en-US" altLang="zh-CN" sz="3200" b="1" dirty="0" smtClean="0"/>
              <a:t>E1 = V / L </a:t>
            </a:r>
            <a:endParaRPr lang="zh-CN" altLang="en-US" sz="32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691953" y="1484784"/>
            <a:ext cx="7992888" cy="4752528"/>
            <a:chOff x="2124670" y="1700808"/>
            <a:chExt cx="6696075" cy="40195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670" y="1700808"/>
              <a:ext cx="6696075" cy="401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104958" y="3169010"/>
              <a:ext cx="29129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/>
                <a:t>背景电场：</a:t>
              </a:r>
              <a:r>
                <a:rPr lang="en-US" altLang="zh-CN" sz="2400" b="1" dirty="0" smtClean="0"/>
                <a:t>E</a:t>
              </a:r>
              <a:r>
                <a:rPr lang="en-US" altLang="zh-CN" sz="2400" b="1" dirty="0"/>
                <a:t>1</a:t>
              </a:r>
              <a:r>
                <a:rPr lang="en-US" altLang="zh-CN" sz="2400" b="1" dirty="0" smtClean="0"/>
                <a:t> = V / L</a:t>
              </a:r>
              <a:endParaRPr lang="zh-CN" altLang="en-US" sz="2400" b="1" dirty="0"/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5004990" y="2086520"/>
              <a:ext cx="0" cy="30883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376526" y="4685074"/>
              <a:ext cx="1340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/>
                <a:t>20 Hz </a:t>
              </a:r>
              <a:r>
                <a:rPr lang="zh-CN" altLang="en-US" sz="2000" b="1" dirty="0"/>
                <a:t>以下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21014" y="4685074"/>
              <a:ext cx="1340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/>
                <a:t>20 Hz </a:t>
              </a:r>
              <a:r>
                <a:rPr lang="zh-CN" altLang="en-US" sz="2000" b="1" dirty="0" smtClean="0"/>
                <a:t>以上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391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40" y="174228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99865" y="4283804"/>
            <a:ext cx="320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去除首尾两端，</a:t>
            </a:r>
            <a:endParaRPr lang="en-US" altLang="zh-CN" b="1" dirty="0" smtClean="0"/>
          </a:p>
          <a:p>
            <a:r>
              <a:rPr lang="zh-CN" altLang="en-US" b="1" dirty="0" smtClean="0"/>
              <a:t>认为中间的拟合斜率就是电场</a:t>
            </a:r>
            <a:endParaRPr lang="zh-CN" altLang="en-US" b="1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63" y="1850229"/>
            <a:ext cx="5180459" cy="388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11834" y="404664"/>
            <a:ext cx="10869090" cy="52322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                                    20 Hz</a:t>
            </a:r>
            <a:r>
              <a:rPr lang="zh-CN" altLang="en-US" sz="2800" b="1" dirty="0" smtClean="0"/>
              <a:t>以下，直线拟合斜率</a:t>
            </a:r>
            <a:r>
              <a:rPr lang="zh-CN" altLang="en-US" sz="2800" b="1" dirty="0"/>
              <a:t>为</a:t>
            </a:r>
            <a:r>
              <a:rPr lang="zh-CN" altLang="en-US" sz="2800" b="1" dirty="0" smtClean="0"/>
              <a:t>电场</a:t>
            </a:r>
            <a:endParaRPr lang="zh-CN" altLang="en-US" sz="2800" b="1" dirty="0"/>
          </a:p>
        </p:txBody>
      </p:sp>
      <p:sp>
        <p:nvSpPr>
          <p:cNvPr id="28" name="右箭头 27"/>
          <p:cNvSpPr/>
          <p:nvPr/>
        </p:nvSpPr>
        <p:spPr>
          <a:xfrm>
            <a:off x="5220345" y="3614489"/>
            <a:ext cx="720080" cy="5040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909614" y="1742281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计算得到的电场</a:t>
            </a:r>
            <a:endParaRPr lang="zh-CN" alt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54738" y="1660981"/>
            <a:ext cx="3539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测量每个频点的电压变化趋势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636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3" y="1988840"/>
            <a:ext cx="4824536" cy="361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129" y="2204864"/>
            <a:ext cx="4708052" cy="3087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24001" y="399460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共 </a:t>
            </a:r>
            <a:r>
              <a:rPr lang="en-US" altLang="zh-CN" b="1" dirty="0" smtClean="0"/>
              <a:t>107 </a:t>
            </a:r>
            <a:r>
              <a:rPr lang="zh-CN" altLang="en-US" b="1" dirty="0" smtClean="0"/>
              <a:t>个点</a:t>
            </a:r>
            <a:endParaRPr lang="zh-CN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14665" y="692696"/>
            <a:ext cx="10516324" cy="52322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                   导入全部数据，做总体拟合，得到背景电场 </a:t>
            </a:r>
            <a:r>
              <a:rPr lang="en-US" altLang="zh-CN" sz="2800" b="1" dirty="0" smtClean="0"/>
              <a:t>E1</a:t>
            </a:r>
            <a:endParaRPr lang="zh-CN" altLang="en-US" sz="2800" b="1" dirty="0"/>
          </a:p>
        </p:txBody>
      </p:sp>
      <p:sp>
        <p:nvSpPr>
          <p:cNvPr id="2" name="右箭头 1"/>
          <p:cNvSpPr/>
          <p:nvPr/>
        </p:nvSpPr>
        <p:spPr>
          <a:xfrm>
            <a:off x="5352747" y="3356992"/>
            <a:ext cx="720080" cy="43997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15113" y="184482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背景电场</a:t>
            </a:r>
            <a:endParaRPr lang="zh-CN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604721" y="1988840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拟合残差</a:t>
            </a:r>
            <a:endParaRPr lang="zh-CN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64161" y="5638266"/>
            <a:ext cx="459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20 Hz</a:t>
            </a:r>
            <a:r>
              <a:rPr lang="zh-CN" altLang="en-US" sz="2400" b="1" dirty="0" smtClean="0"/>
              <a:t>以下的电场，误差会大一些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1539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484041" y="2492896"/>
            <a:ext cx="7128792" cy="2088232"/>
          </a:xfrm>
          <a:prstGeom prst="roundRect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Rounded Rectangle 19"/>
          <p:cNvSpPr/>
          <p:nvPr/>
        </p:nvSpPr>
        <p:spPr>
          <a:xfrm>
            <a:off x="2940025" y="2204864"/>
            <a:ext cx="5808712" cy="612000"/>
          </a:xfrm>
          <a:prstGeom prst="roundRect">
            <a:avLst/>
          </a:prstGeom>
          <a:solidFill>
            <a:schemeClr val="accent3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2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 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测量天线的传递函数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K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8887" y="3068960"/>
            <a:ext cx="2571538" cy="1137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2.1  </a:t>
            </a:r>
            <a:r>
              <a:rPr lang="zh-CN" altLang="en-US" sz="2400" b="1" dirty="0" smtClean="0"/>
              <a:t>单极天线测量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2.2  </a:t>
            </a:r>
            <a:r>
              <a:rPr lang="zh-CN" altLang="en-US" sz="2400" b="1" dirty="0" smtClean="0"/>
              <a:t>偶极天线测量</a:t>
            </a:r>
            <a:endParaRPr lang="zh-CN" altLang="en-US" sz="2400" b="1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6156449" y="3429000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0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444481" y="1700808"/>
            <a:ext cx="5184576" cy="4324903"/>
            <a:chOff x="395809" y="1480361"/>
            <a:chExt cx="5184576" cy="432490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17" y="2604864"/>
              <a:ext cx="4631675" cy="320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95809" y="1480361"/>
              <a:ext cx="51845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同一</a:t>
              </a:r>
              <a:r>
                <a:rPr lang="zh-CN" altLang="en-US" sz="2000" b="1" dirty="0" smtClean="0"/>
                <a:t>个位置点</a:t>
              </a:r>
              <a:r>
                <a:rPr lang="en-US" altLang="zh-CN" sz="2000" b="1" dirty="0" smtClean="0"/>
                <a:t>(</a:t>
              </a:r>
              <a:r>
                <a:rPr lang="zh-CN" altLang="en-US" sz="2000" b="1" dirty="0" smtClean="0"/>
                <a:t>如</a:t>
              </a:r>
              <a:r>
                <a:rPr lang="en-US" altLang="zh-CN" sz="2000" b="1" dirty="0" smtClean="0"/>
                <a:t>30cm</a:t>
              </a:r>
              <a:r>
                <a:rPr lang="zh-CN" altLang="en-US" sz="2000" b="1" dirty="0" smtClean="0"/>
                <a:t>处</a:t>
              </a:r>
              <a:r>
                <a:rPr lang="en-US" altLang="zh-CN" sz="2000" b="1" dirty="0" smtClean="0"/>
                <a:t>)</a:t>
              </a:r>
              <a:r>
                <a:rPr lang="zh-CN" altLang="en-US" sz="2000" b="1" dirty="0" smtClean="0"/>
                <a:t>，天线测量结果比理论值大，说明 实际的“有效中心” 在中点左侧。</a:t>
              </a:r>
              <a:endParaRPr lang="zh-CN" altLang="en-US" sz="20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12693" y="404660"/>
            <a:ext cx="11144356" cy="79200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/>
              <a:t>                单天线测量，天线有效中心并不在物理尺寸中心</a:t>
            </a:r>
            <a:endParaRPr lang="zh-CN" altLang="en-US" sz="32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51793" y="1772816"/>
            <a:ext cx="5832648" cy="4207911"/>
            <a:chOff x="6084441" y="1556792"/>
            <a:chExt cx="5832648" cy="4207911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441" y="2743382"/>
              <a:ext cx="2208162" cy="3021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300465" y="1556792"/>
              <a:ext cx="48301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让单极天线在水中平行移动，测其电压，</a:t>
              </a:r>
              <a:endParaRPr lang="en-US" altLang="zh-CN" sz="2000" b="1" dirty="0" smtClean="0"/>
            </a:p>
            <a:p>
              <a:r>
                <a:rPr lang="zh-CN" altLang="en-US" sz="2000" b="1" dirty="0" smtClean="0"/>
                <a:t>认为是中心点位置的电压。</a:t>
              </a:r>
              <a:endParaRPr lang="zh-CN" altLang="en-US" sz="2000" b="1" dirty="0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88" t="10001" r="36344" b="31127"/>
            <a:stretch/>
          </p:blipFill>
          <p:spPr bwMode="auto">
            <a:xfrm>
              <a:off x="8292603" y="2892553"/>
              <a:ext cx="3624486" cy="223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直接连接符 7"/>
            <p:cNvCxnSpPr/>
            <p:nvPr/>
          </p:nvCxnSpPr>
          <p:spPr>
            <a:xfrm>
              <a:off x="9825695" y="3828657"/>
              <a:ext cx="756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9629717" y="390066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单极天线</a:t>
              </a:r>
              <a:endParaRPr lang="zh-CN" altLang="en-US" b="1" dirty="0"/>
            </a:p>
          </p:txBody>
        </p:sp>
        <p:sp>
          <p:nvSpPr>
            <p:cNvPr id="5" name="椭圆 4"/>
            <p:cNvSpPr/>
            <p:nvPr/>
          </p:nvSpPr>
          <p:spPr>
            <a:xfrm>
              <a:off x="10183715" y="378904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28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6" y="1988840"/>
            <a:ext cx="52482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81" y="1553945"/>
            <a:ext cx="3373571" cy="449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849" y="548679"/>
            <a:ext cx="10585176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	</a:t>
            </a:r>
            <a:r>
              <a:rPr lang="en-US" altLang="zh-CN" sz="4000" b="1" dirty="0"/>
              <a:t> </a:t>
            </a:r>
            <a:r>
              <a:rPr lang="en-US" altLang="zh-CN" sz="4000" b="1" dirty="0" smtClean="0"/>
              <a:t>      </a:t>
            </a:r>
            <a:r>
              <a:rPr lang="zh-CN" altLang="en-US" sz="4000" b="1" dirty="0" smtClean="0"/>
              <a:t>单极天线电压随频率变化测量值</a:t>
            </a:r>
            <a:endParaRPr lang="zh-CN" alt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732513" y="6196662"/>
            <a:ext cx="4314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位置固定，改变频率，读取感应电压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375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8" t="10001" r="36344" b="31127"/>
          <a:stretch/>
        </p:blipFill>
        <p:spPr bwMode="auto">
          <a:xfrm>
            <a:off x="539825" y="3068960"/>
            <a:ext cx="362448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872057" y="4003368"/>
            <a:ext cx="75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206024" y="3028310"/>
            <a:ext cx="0" cy="864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276129" y="2995352"/>
            <a:ext cx="0" cy="86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33639" y="305797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L</a:t>
            </a:r>
            <a:endParaRPr lang="zh-CN" altLang="en-US" b="1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988097" y="3242638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2200003" y="3272017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52109" y="40753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单极天线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51993" y="26589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56199" y="2625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532536"/>
              </p:ext>
            </p:extLst>
          </p:nvPr>
        </p:nvGraphicFramePr>
        <p:xfrm>
          <a:off x="3924201" y="3713456"/>
          <a:ext cx="1059214" cy="608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Equation" r:id="rId4" imgW="685800" imgH="393480" progId="Equation.DSMT4">
                  <p:embed/>
                </p:oleObj>
              </mc:Choice>
              <mc:Fallback>
                <p:oleObj name="Equation" r:id="rId4" imgW="685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4201" y="3713456"/>
                        <a:ext cx="1059214" cy="608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39825" y="620688"/>
            <a:ext cx="10873208" cy="58477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                            单极天线测量：电场如何计算</a:t>
            </a:r>
            <a:endParaRPr lang="zh-CN" alt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9825" y="1916832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eriod"/>
            </a:pPr>
            <a:r>
              <a:rPr lang="en-US" altLang="zh-CN" sz="2000" b="1" dirty="0" smtClean="0"/>
              <a:t>f&gt;20 Hz.  </a:t>
            </a:r>
          </a:p>
          <a:p>
            <a:r>
              <a:rPr lang="en-US" altLang="zh-CN" sz="2000" b="1" dirty="0"/>
              <a:t> </a:t>
            </a:r>
            <a:r>
              <a:rPr lang="en-US" altLang="zh-CN" sz="2000" b="1" dirty="0" smtClean="0"/>
              <a:t>     </a:t>
            </a:r>
            <a:r>
              <a:rPr lang="zh-CN" altLang="en-US" sz="2000" b="1" dirty="0" smtClean="0"/>
              <a:t>选取天线中心点与负极板的电压差</a:t>
            </a:r>
            <a:r>
              <a:rPr lang="en-US" altLang="zh-CN" sz="2000" b="1" dirty="0" smtClean="0"/>
              <a:t>    </a:t>
            </a:r>
            <a:endParaRPr lang="zh-CN" altLang="en-US" sz="2000" b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8" t="10001" r="36344" b="31127"/>
          <a:stretch/>
        </p:blipFill>
        <p:spPr bwMode="auto">
          <a:xfrm>
            <a:off x="6825427" y="3140968"/>
            <a:ext cx="362448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连接符 17"/>
          <p:cNvCxnSpPr/>
          <p:nvPr/>
        </p:nvCxnSpPr>
        <p:spPr>
          <a:xfrm>
            <a:off x="8157659" y="4077072"/>
            <a:ext cx="75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491626" y="3102014"/>
            <a:ext cx="0" cy="864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324801" y="3069056"/>
            <a:ext cx="0" cy="86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48737" y="313167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L’</a:t>
            </a:r>
            <a:endParaRPr lang="zh-CN" altLang="en-US" b="1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9108777" y="3316342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485605" y="3345721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37711" y="41490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单极天线</a:t>
            </a:r>
            <a:endParaRPr lang="zh-CN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337595" y="27326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180785" y="2699628"/>
            <a:ext cx="37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V’</a:t>
            </a:r>
            <a:endParaRPr lang="zh-CN" altLang="en-US" dirty="0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408052"/>
              </p:ext>
            </p:extLst>
          </p:nvPr>
        </p:nvGraphicFramePr>
        <p:xfrm>
          <a:off x="10150475" y="3786669"/>
          <a:ext cx="11779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50475" y="3786669"/>
                        <a:ext cx="1177925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512332" y="1928574"/>
            <a:ext cx="4692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eriod" startAt="2"/>
            </a:pPr>
            <a:r>
              <a:rPr lang="en-US" altLang="zh-CN" sz="2000" b="1" dirty="0" smtClean="0"/>
              <a:t>f&lt;20 Hz.  </a:t>
            </a:r>
          </a:p>
          <a:p>
            <a:r>
              <a:rPr lang="en-US" altLang="zh-CN" sz="2000" b="1" dirty="0"/>
              <a:t> </a:t>
            </a:r>
            <a:r>
              <a:rPr lang="en-US" altLang="zh-CN" sz="2000" b="1" dirty="0" smtClean="0"/>
              <a:t>    </a:t>
            </a:r>
            <a:r>
              <a:rPr lang="zh-CN" altLang="en-US" sz="2000" b="1" dirty="0" smtClean="0"/>
              <a:t>选取天线中心点与</a:t>
            </a:r>
            <a:r>
              <a:rPr lang="en-US" altLang="zh-CN" sz="2000" b="1" dirty="0" smtClean="0"/>
              <a:t>51cm</a:t>
            </a:r>
            <a:r>
              <a:rPr lang="zh-CN" altLang="en-US" sz="2000" b="1" dirty="0" smtClean="0"/>
              <a:t>处的电压差</a:t>
            </a:r>
            <a:r>
              <a:rPr lang="en-US" altLang="zh-CN" sz="2000" b="1" dirty="0" smtClean="0"/>
              <a:t>    </a:t>
            </a:r>
            <a:endParaRPr lang="zh-CN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900211" y="4499828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 = 30 cm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88897" y="451669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 = 21 cm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79985" y="584765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固定单极天线位置，让输出频率从</a:t>
            </a:r>
            <a:r>
              <a:rPr lang="en-US" altLang="zh-CN" sz="2400" b="1" dirty="0" smtClean="0"/>
              <a:t>0.1 Hz </a:t>
            </a:r>
            <a:r>
              <a:rPr lang="zh-CN" altLang="en-US" sz="2400" b="1" dirty="0" smtClean="0"/>
              <a:t>到 </a:t>
            </a:r>
            <a:r>
              <a:rPr lang="en-US" altLang="zh-CN" sz="2400" b="1" dirty="0" smtClean="0"/>
              <a:t>2 MHz</a:t>
            </a:r>
            <a:r>
              <a:rPr lang="zh-CN" altLang="en-US" sz="2400" b="1" dirty="0" smtClean="0"/>
              <a:t>变化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960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>
            <a:spLocks/>
          </p:cNvSpPr>
          <p:nvPr/>
        </p:nvSpPr>
        <p:spPr>
          <a:xfrm>
            <a:off x="1378568" y="62068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j-cs"/>
              </a:rPr>
              <a:t>                                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j-cs"/>
              </a:rPr>
              <a:t>内   容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j-cs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710715" y="2281594"/>
            <a:ext cx="6398061" cy="1003390"/>
          </a:xfrm>
          <a:prstGeom prst="roundRect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2" name="Rounded Rectangle 19"/>
          <p:cNvSpPr/>
          <p:nvPr/>
        </p:nvSpPr>
        <p:spPr>
          <a:xfrm>
            <a:off x="3166699" y="2056126"/>
            <a:ext cx="4789949" cy="576000"/>
          </a:xfrm>
          <a:prstGeom prst="roundRect">
            <a:avLst/>
          </a:prstGeom>
          <a:solidFill>
            <a:schemeClr val="accent3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测量水槽的背景电场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700053" y="4311669"/>
            <a:ext cx="6336715" cy="1133555"/>
          </a:xfrm>
          <a:prstGeom prst="roundRect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4" name="Rounded Rectangle 19"/>
          <p:cNvSpPr/>
          <p:nvPr/>
        </p:nvSpPr>
        <p:spPr>
          <a:xfrm>
            <a:off x="3156037" y="4086201"/>
            <a:ext cx="4800611" cy="576000"/>
          </a:xfrm>
          <a:prstGeom prst="roundRect">
            <a:avLst/>
          </a:prstGeom>
          <a:solidFill>
            <a:schemeClr val="accent3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2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测量天线的传递函数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K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148125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857" y="980728"/>
            <a:ext cx="10225136" cy="58477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                                 得到电场 并 计算传递函数</a:t>
            </a:r>
            <a:endParaRPr lang="zh-CN" altLang="en-US" sz="32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3" y="2276872"/>
            <a:ext cx="49911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右箭头 4"/>
          <p:cNvSpPr/>
          <p:nvPr/>
        </p:nvSpPr>
        <p:spPr>
          <a:xfrm>
            <a:off x="5242893" y="3662026"/>
            <a:ext cx="792088" cy="56713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42" y="2304475"/>
            <a:ext cx="5236952" cy="328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3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484041" y="2492896"/>
            <a:ext cx="7128792" cy="2088232"/>
          </a:xfrm>
          <a:prstGeom prst="roundRect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Rounded Rectangle 19"/>
          <p:cNvSpPr/>
          <p:nvPr/>
        </p:nvSpPr>
        <p:spPr>
          <a:xfrm>
            <a:off x="2940025" y="2204864"/>
            <a:ext cx="5808712" cy="612000"/>
          </a:xfrm>
          <a:prstGeom prst="roundRect">
            <a:avLst/>
          </a:prstGeom>
          <a:solidFill>
            <a:schemeClr val="accent3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2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 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测量天线的传递函数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K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8887" y="3068960"/>
            <a:ext cx="2571538" cy="1137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2.1  </a:t>
            </a:r>
            <a:r>
              <a:rPr lang="zh-CN" altLang="en-US" sz="2400" b="1" dirty="0" smtClean="0"/>
              <a:t>单极天线测量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2.2  </a:t>
            </a:r>
            <a:r>
              <a:rPr lang="zh-CN" altLang="en-US" sz="2400" b="1" dirty="0" smtClean="0"/>
              <a:t>偶极天线测量</a:t>
            </a:r>
            <a:endParaRPr lang="zh-CN" altLang="en-US" sz="2400" b="1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6228457" y="39330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20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1607" y="620688"/>
            <a:ext cx="10729192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                                偶极天线测量</a:t>
            </a:r>
            <a:endParaRPr lang="zh-CN" altLang="en-US" sz="4000" b="1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444522"/>
              </p:ext>
            </p:extLst>
          </p:nvPr>
        </p:nvGraphicFramePr>
        <p:xfrm>
          <a:off x="1691953" y="5111876"/>
          <a:ext cx="1646504" cy="81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1953" y="5111876"/>
                        <a:ext cx="1646504" cy="81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8" t="10001" r="36344" b="31127"/>
          <a:stretch/>
        </p:blipFill>
        <p:spPr bwMode="auto">
          <a:xfrm>
            <a:off x="827857" y="2447597"/>
            <a:ext cx="4464496" cy="266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/>
          <p:nvPr/>
        </p:nvCxnSpPr>
        <p:spPr>
          <a:xfrm>
            <a:off x="2124535" y="3779737"/>
            <a:ext cx="6208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011500" y="3779737"/>
            <a:ext cx="6208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34973" y="2705431"/>
            <a:ext cx="0" cy="85944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338457" y="2705431"/>
            <a:ext cx="0" cy="85944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93996" y="28529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17 cm</a:t>
            </a:r>
            <a:endParaRPr lang="zh-CN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242900" y="218976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V</a:t>
            </a:r>
            <a:r>
              <a:rPr lang="en-US" altLang="zh-CN" b="1" baseline="-25000" dirty="0" smtClean="0"/>
              <a:t>2</a:t>
            </a:r>
            <a:endParaRPr lang="zh-CN" altLang="en-US" b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087222" y="218976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V</a:t>
            </a:r>
            <a:r>
              <a:rPr lang="en-US" altLang="zh-CN" b="1" baseline="-25000" dirty="0"/>
              <a:t>1</a:t>
            </a:r>
            <a:endParaRPr lang="zh-CN" altLang="en-US" b="1" baseline="-25000" dirty="0"/>
          </a:p>
        </p:txBody>
      </p:sp>
      <p:pic>
        <p:nvPicPr>
          <p:cNvPr id="20" name="Picture 2" descr="D:\科研盘\field\VLBI\研究\研究记录\2021\电场实验\数据\2021-7-13 偶极天线测量\图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77" y="1916832"/>
            <a:ext cx="5256584" cy="39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2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3" y="1772816"/>
            <a:ext cx="5187598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849" y="1268760"/>
            <a:ext cx="4777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偶极天线测量结果 </a:t>
            </a:r>
            <a:r>
              <a:rPr lang="en-US" altLang="zh-CN" sz="2400" b="1" dirty="0" smtClean="0"/>
              <a:t>(</a:t>
            </a:r>
            <a:r>
              <a:rPr lang="zh-CN" altLang="en-US" sz="2400" b="1" dirty="0" smtClean="0"/>
              <a:t>重复测量三次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197166" y="2276872"/>
            <a:ext cx="504056" cy="1440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31320" y="2164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左侧单极天线</a:t>
            </a:r>
            <a:endParaRPr lang="zh-CN" altLang="en-US" b="1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763961" y="4432939"/>
            <a:ext cx="360040" cy="1440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24001" y="42210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右侧单极天线</a:t>
            </a:r>
            <a:endParaRPr lang="zh-CN" altLang="en-US" b="1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22" y="2036008"/>
            <a:ext cx="5102616" cy="3481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13"/>
          <p:cNvSpPr/>
          <p:nvPr/>
        </p:nvSpPr>
        <p:spPr>
          <a:xfrm>
            <a:off x="5533119" y="3269487"/>
            <a:ext cx="720080" cy="43204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81514" y="1445164"/>
            <a:ext cx="272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计算天线感应电场 </a:t>
            </a:r>
            <a:endParaRPr lang="zh-CN" altLang="en-US" sz="2400" b="1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860215"/>
              </p:ext>
            </p:extLst>
          </p:nvPr>
        </p:nvGraphicFramePr>
        <p:xfrm>
          <a:off x="8533492" y="3392969"/>
          <a:ext cx="1317050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5" imgW="799920" imgH="393480" progId="Equation.DSMT4">
                  <p:embed/>
                </p:oleObj>
              </mc:Choice>
              <mc:Fallback>
                <p:oleObj name="Equation" r:id="rId5" imgW="7999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492" y="3392969"/>
                        <a:ext cx="1317050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642840" y="417843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 = 17 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87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06" y="1588973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489" y="1860435"/>
            <a:ext cx="5205983" cy="3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右箭头 3"/>
          <p:cNvSpPr/>
          <p:nvPr/>
        </p:nvSpPr>
        <p:spPr>
          <a:xfrm>
            <a:off x="5724401" y="3317165"/>
            <a:ext cx="711684" cy="43204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051993" y="3749213"/>
            <a:ext cx="288032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21090" y="41812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背景电场</a:t>
            </a:r>
            <a:endParaRPr lang="zh-CN" altLang="en-US" b="1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79985" y="2453069"/>
            <a:ext cx="241105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21090" y="28052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天线感应电场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691953" y="1228933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导入背景电场</a:t>
            </a:r>
            <a:endParaRPr lang="zh-CN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68617" y="1340768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计算传递函数 </a:t>
            </a:r>
            <a:r>
              <a:rPr lang="en-US" altLang="zh-CN" sz="2400" b="1" dirty="0" smtClean="0"/>
              <a:t>K </a:t>
            </a:r>
            <a:r>
              <a:rPr lang="zh-CN" altLang="en-US" sz="2400" b="1" dirty="0" smtClean="0"/>
              <a:t>值</a:t>
            </a:r>
            <a:endParaRPr lang="zh-CN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899215" y="3133079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K = E2 / E1</a:t>
            </a:r>
            <a:endParaRPr lang="zh-CN" altLang="en-US" sz="2000" b="1" dirty="0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8532713" y="4613309"/>
            <a:ext cx="720080" cy="8226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820745" y="3821221"/>
            <a:ext cx="1584176" cy="7293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544124" y="5435932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100 Hz</a:t>
            </a:r>
            <a:r>
              <a:rPr lang="zh-CN" altLang="en-US" b="1" dirty="0" smtClean="0"/>
              <a:t> 到</a:t>
            </a:r>
            <a:r>
              <a:rPr lang="en-US" altLang="zh-CN" b="1" dirty="0" smtClean="0"/>
              <a:t>800 KHz </a:t>
            </a:r>
            <a:r>
              <a:rPr lang="zh-CN" altLang="en-US" b="1" dirty="0" smtClean="0"/>
              <a:t>还比较平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2662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89" y="1638037"/>
            <a:ext cx="4931951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889" y="548680"/>
            <a:ext cx="101531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                                  细看传递函数</a:t>
            </a:r>
            <a:endParaRPr lang="zh-CN" altLang="en-US" sz="3600" b="1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894533"/>
              </p:ext>
            </p:extLst>
          </p:nvPr>
        </p:nvGraphicFramePr>
        <p:xfrm>
          <a:off x="1547937" y="5252850"/>
          <a:ext cx="967325" cy="91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Equation" r:id="rId4" imgW="457200" imgH="431640" progId="Equation.DSMT4">
                  <p:embed/>
                </p:oleObj>
              </mc:Choice>
              <mc:Fallback>
                <p:oleObj name="Equation" r:id="rId4" imgW="457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7937" y="5252850"/>
                        <a:ext cx="967325" cy="913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60105" y="5120024"/>
            <a:ext cx="8160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低频时，</a:t>
            </a:r>
            <a:r>
              <a:rPr lang="en-US" altLang="zh-CN" sz="2000" b="1" dirty="0" smtClean="0"/>
              <a:t>K </a:t>
            </a:r>
            <a:r>
              <a:rPr lang="zh-CN" altLang="en-US" sz="2000" b="1" dirty="0" smtClean="0"/>
              <a:t>≈</a:t>
            </a:r>
            <a:r>
              <a:rPr lang="en-US" altLang="zh-CN" sz="2000" b="1" dirty="0" smtClean="0"/>
              <a:t>2 </a:t>
            </a:r>
            <a:r>
              <a:rPr lang="zh-CN" altLang="en-US" sz="2000" b="1" dirty="0" smtClean="0"/>
              <a:t>，天线测量的</a:t>
            </a:r>
            <a:r>
              <a:rPr lang="en-US" altLang="zh-CN" sz="2000" b="1" dirty="0" smtClean="0"/>
              <a:t>E2</a:t>
            </a:r>
            <a:r>
              <a:rPr lang="zh-CN" altLang="en-US" sz="2000" b="1" dirty="0" smtClean="0"/>
              <a:t>比实际值</a:t>
            </a:r>
            <a:r>
              <a:rPr lang="en-US" altLang="zh-CN" sz="2000" b="1" dirty="0" smtClean="0"/>
              <a:t>E1 </a:t>
            </a:r>
            <a:r>
              <a:rPr lang="zh-CN" altLang="en-US" sz="2000" b="1" dirty="0" smtClean="0"/>
              <a:t>大两倍。也就是说</a:t>
            </a:r>
            <a:r>
              <a:rPr lang="en-US" altLang="zh-CN" sz="2000" b="1" dirty="0" smtClean="0"/>
              <a:t>,</a:t>
            </a:r>
            <a:r>
              <a:rPr lang="zh-CN" altLang="en-US" sz="2000" b="1" dirty="0" smtClean="0"/>
              <a:t>此时实际的有效长度</a:t>
            </a:r>
            <a:r>
              <a:rPr lang="en-US" altLang="zh-CN" sz="2000" b="1" dirty="0" smtClean="0"/>
              <a:t>L’ = 34 cm</a:t>
            </a:r>
            <a:r>
              <a:rPr lang="zh-CN" altLang="en-US" sz="2000" b="1" dirty="0" smtClean="0"/>
              <a:t>，而我们计算时固定</a:t>
            </a:r>
            <a:r>
              <a:rPr lang="en-US" altLang="zh-CN" sz="2000" b="1" dirty="0" smtClean="0"/>
              <a:t>L = 17 cm</a:t>
            </a:r>
            <a:r>
              <a:rPr lang="zh-CN" altLang="en-US" sz="2000" b="1" dirty="0" smtClean="0"/>
              <a:t>。即有效中心此时在天线两端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8" t="10001" r="36344" b="31127"/>
          <a:stretch/>
        </p:blipFill>
        <p:spPr bwMode="auto">
          <a:xfrm>
            <a:off x="6924451" y="2060848"/>
            <a:ext cx="362448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7932563" y="3176972"/>
            <a:ext cx="5040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52643" y="3176972"/>
            <a:ext cx="5040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84591" y="2276872"/>
            <a:ext cx="0" cy="7200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918082" y="2276872"/>
            <a:ext cx="0" cy="7200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48587" y="242088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17 cm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28657" y="184482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8714117" y="184482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593612"/>
              </p:ext>
            </p:extLst>
          </p:nvPr>
        </p:nvGraphicFramePr>
        <p:xfrm>
          <a:off x="10260905" y="2790220"/>
          <a:ext cx="1298696" cy="63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Equation" r:id="rId7" imgW="799753" imgH="393529" progId="Equation.DSMT4">
                  <p:embed/>
                </p:oleObj>
              </mc:Choice>
              <mc:Fallback>
                <p:oleObj name="Equation" r:id="rId7" imgW="799753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0905" y="2790220"/>
                        <a:ext cx="1298696" cy="638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2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zh-CN" altLang="en-US" b="1" dirty="0" smtClean="0"/>
              <a:t>总结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/>
              <a:t>已经实现得到均匀背景电场</a:t>
            </a:r>
            <a:endParaRPr lang="en-US" altLang="zh-CN" sz="3600" b="1" dirty="0" smtClean="0"/>
          </a:p>
          <a:p>
            <a:pPr>
              <a:lnSpc>
                <a:spcPct val="150000"/>
              </a:lnSpc>
            </a:pPr>
            <a:r>
              <a:rPr lang="zh-CN" altLang="en-US" sz="3600" b="1" dirty="0" smtClean="0"/>
              <a:t>能够用此方法测量出天线的传递函数。</a:t>
            </a:r>
            <a:endParaRPr lang="en-US" altLang="zh-CN" sz="3600" b="1" dirty="0" smtClean="0"/>
          </a:p>
          <a:p>
            <a:pPr>
              <a:lnSpc>
                <a:spcPct val="150000"/>
              </a:lnSpc>
            </a:pPr>
            <a:r>
              <a:rPr lang="zh-CN" altLang="en-US" sz="3600" b="1" dirty="0" smtClean="0"/>
              <a:t>天线传递函数随频率的变化主要是由于：天线有效中心随频率变化引起。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013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833" y="2780928"/>
            <a:ext cx="10692765" cy="1143000"/>
          </a:xfrm>
          <a:solidFill>
            <a:schemeClr val="accent3"/>
          </a:solidFill>
        </p:spPr>
        <p:txBody>
          <a:bodyPr/>
          <a:lstStyle/>
          <a:p>
            <a:r>
              <a:rPr lang="en-US" altLang="zh-CN" dirty="0" smtClean="0"/>
              <a:t>BACK 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33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521" y="3722820"/>
            <a:ext cx="4265241" cy="305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0" y="604719"/>
            <a:ext cx="4320092" cy="2880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13" y="585129"/>
            <a:ext cx="4173162" cy="2897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57" y="3757654"/>
            <a:ext cx="4350968" cy="282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841" y="204609"/>
            <a:ext cx="1065718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                                                  横向电压几乎不变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4162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40" y="1824037"/>
            <a:ext cx="496252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193125"/>
              </p:ext>
            </p:extLst>
          </p:nvPr>
        </p:nvGraphicFramePr>
        <p:xfrm>
          <a:off x="7524601" y="2420888"/>
          <a:ext cx="11779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4" imgW="761760" imgH="393480" progId="Equation.DSMT4">
                  <p:embed/>
                </p:oleObj>
              </mc:Choice>
              <mc:Fallback>
                <p:oleObj name="Equation" r:id="rId4" imgW="7617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601" y="2420888"/>
                        <a:ext cx="11779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8" y="1695450"/>
            <a:ext cx="5113339" cy="325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>
          <a:xfrm>
            <a:off x="5364362" y="2890218"/>
            <a:ext cx="1152127" cy="5760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59905" y="476672"/>
            <a:ext cx="936104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                           得到</a:t>
            </a:r>
            <a:r>
              <a:rPr lang="en-US" altLang="zh-CN" sz="2800" b="1" dirty="0" smtClean="0"/>
              <a:t>51cm</a:t>
            </a:r>
            <a:r>
              <a:rPr lang="zh-CN" altLang="en-US" sz="2800" b="1" dirty="0" smtClean="0"/>
              <a:t>处的电压 ，再计算电场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835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40025" y="2425610"/>
            <a:ext cx="7488832" cy="2875598"/>
          </a:xfrm>
          <a:prstGeom prst="roundRect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Rounded Rectangle 19"/>
          <p:cNvSpPr/>
          <p:nvPr/>
        </p:nvSpPr>
        <p:spPr>
          <a:xfrm>
            <a:off x="2796009" y="2200142"/>
            <a:ext cx="6024736" cy="612000"/>
          </a:xfrm>
          <a:prstGeom prst="roundRect">
            <a:avLst/>
          </a:prstGeom>
          <a:solidFill>
            <a:schemeClr val="accent3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测量水槽的背景电场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2113" y="3056395"/>
            <a:ext cx="41184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1.1 </a:t>
            </a:r>
            <a:r>
              <a:rPr lang="zh-CN" altLang="en-US" sz="2400" b="1" dirty="0" smtClean="0"/>
              <a:t>平行板两端的电压变化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1.2  </a:t>
            </a:r>
            <a:r>
              <a:rPr lang="zh-CN" altLang="en-US" sz="2400" b="1" dirty="0" smtClean="0"/>
              <a:t>测量水槽中电场是否均匀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1.3  </a:t>
            </a:r>
            <a:r>
              <a:rPr lang="zh-CN" altLang="en-US" sz="2400" b="1" dirty="0" smtClean="0"/>
              <a:t>计算得到背景电场</a:t>
            </a:r>
            <a:endParaRPr lang="zh-CN" altLang="en-US" sz="2400" b="1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7380585" y="3429000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4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49" y="2171363"/>
            <a:ext cx="2736304" cy="364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781" y="2396219"/>
            <a:ext cx="2664796" cy="355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817" y="332656"/>
            <a:ext cx="10656000" cy="1044000"/>
          </a:xfrm>
          <a:solidFill>
            <a:schemeClr val="accent3"/>
          </a:solidFill>
        </p:spPr>
        <p:txBody>
          <a:bodyPr/>
          <a:lstStyle/>
          <a:p>
            <a:r>
              <a:rPr lang="zh-CN" altLang="en-US" dirty="0" smtClean="0"/>
              <a:t>使用电场仪测量</a:t>
            </a:r>
            <a:endParaRPr lang="zh-CN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8" t="10001" r="36344" b="31127"/>
          <a:stretch/>
        </p:blipFill>
        <p:spPr bwMode="auto">
          <a:xfrm>
            <a:off x="7788547" y="2879441"/>
            <a:ext cx="362448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67142" y="48565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8627" y="435581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y</a:t>
            </a:r>
            <a:endParaRPr lang="zh-CN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788547" y="399556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Z</a:t>
            </a:r>
            <a:endParaRPr lang="zh-CN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187897" y="18020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水槽外部测量</a:t>
            </a:r>
            <a:endParaRPr lang="zh-CN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076329" y="195443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水槽内部测量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353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41" y="1416837"/>
            <a:ext cx="5036443" cy="377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3" y="1506930"/>
            <a:ext cx="4979159" cy="365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24601" y="2780928"/>
            <a:ext cx="2509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水槽内部电场非常大。</a:t>
            </a:r>
            <a:endParaRPr lang="en-US" altLang="zh-CN" b="1" dirty="0" smtClean="0"/>
          </a:p>
          <a:p>
            <a:r>
              <a:rPr lang="zh-CN" altLang="en-US" b="1" dirty="0" smtClean="0"/>
              <a:t>我认为此值不可信。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840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01" y="1484784"/>
            <a:ext cx="669607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849" y="476672"/>
            <a:ext cx="10657184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                                  平行板两端的电压变化</a:t>
            </a:r>
            <a:endParaRPr lang="zh-CN" altLang="en-US" sz="3200" b="1" dirty="0"/>
          </a:p>
        </p:txBody>
      </p:sp>
      <p:sp>
        <p:nvSpPr>
          <p:cNvPr id="7" name="矩形 6"/>
          <p:cNvSpPr/>
          <p:nvPr/>
        </p:nvSpPr>
        <p:spPr>
          <a:xfrm>
            <a:off x="8686203" y="4852507"/>
            <a:ext cx="867628" cy="375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</a:rPr>
              <a:t>信号源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7188199" y="2972535"/>
            <a:ext cx="0" cy="20990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198842" y="2991130"/>
            <a:ext cx="14253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624230" y="2677802"/>
            <a:ext cx="1239468" cy="751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9863698" y="2991130"/>
            <a:ext cx="15493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413033" y="2991360"/>
            <a:ext cx="0" cy="20677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198842" y="5059100"/>
            <a:ext cx="1487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553831" y="5059100"/>
            <a:ext cx="18592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678637" y="2686906"/>
            <a:ext cx="0" cy="68932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801725" y="2677802"/>
            <a:ext cx="0" cy="68932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72124" y="4557774"/>
            <a:ext cx="418300" cy="32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 V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872124" y="3484370"/>
            <a:ext cx="556262" cy="32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水箱</a:t>
            </a:r>
            <a:endParaRPr lang="zh-CN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846370" y="2830423"/>
            <a:ext cx="754927" cy="32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平行板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8686203" y="3116462"/>
            <a:ext cx="185920" cy="1253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9677778" y="3151838"/>
            <a:ext cx="123949" cy="899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252390" y="2051374"/>
            <a:ext cx="0" cy="9399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934097" y="1863147"/>
            <a:ext cx="557761" cy="3759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endCxn id="23" idx="2"/>
          </p:cNvCxnSpPr>
          <p:nvPr/>
        </p:nvCxnSpPr>
        <p:spPr>
          <a:xfrm flipV="1">
            <a:off x="8252390" y="2051145"/>
            <a:ext cx="681707" cy="2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9491858" y="2051145"/>
            <a:ext cx="6197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0111592" y="2051145"/>
            <a:ext cx="0" cy="9399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058044" y="1925813"/>
            <a:ext cx="272061" cy="32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810150" y="1507202"/>
            <a:ext cx="692845" cy="294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示波器</a:t>
            </a:r>
            <a:endParaRPr lang="zh-CN" alt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014027" y="5581689"/>
            <a:ext cx="5862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电压随频率增加而降低，是由于平行板电容效应，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 smtClean="0"/>
              <a:t>导致加在平行板两端的电压降低引起。</a:t>
            </a:r>
            <a:endParaRPr lang="zh-CN" altLang="en-US" sz="2000" b="1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5508377" y="3805785"/>
            <a:ext cx="288032" cy="2194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44281" y="33762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导线电感变大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726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40025" y="2425610"/>
            <a:ext cx="7488832" cy="2875598"/>
          </a:xfrm>
          <a:prstGeom prst="roundRect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Rounded Rectangle 19"/>
          <p:cNvSpPr/>
          <p:nvPr/>
        </p:nvSpPr>
        <p:spPr>
          <a:xfrm>
            <a:off x="2796009" y="2200142"/>
            <a:ext cx="6024736" cy="612000"/>
          </a:xfrm>
          <a:prstGeom prst="roundRect">
            <a:avLst/>
          </a:prstGeom>
          <a:solidFill>
            <a:schemeClr val="accent3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测量水槽的背景电场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2113" y="3056395"/>
            <a:ext cx="41184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1.1 </a:t>
            </a:r>
            <a:r>
              <a:rPr lang="zh-CN" altLang="en-US" sz="2400" b="1" dirty="0" smtClean="0"/>
              <a:t>平行板两端的电压变化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1.2  </a:t>
            </a:r>
            <a:r>
              <a:rPr lang="zh-CN" altLang="en-US" sz="2400" b="1" dirty="0" smtClean="0"/>
              <a:t>测量水槽中电场是否均匀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1.3  </a:t>
            </a:r>
            <a:r>
              <a:rPr lang="zh-CN" altLang="en-US" sz="2400" b="1" dirty="0" smtClean="0"/>
              <a:t>计算得到背景电场</a:t>
            </a:r>
            <a:endParaRPr lang="zh-CN" altLang="en-US" sz="2400" b="1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7250548" y="3933558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43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4" y="1806127"/>
            <a:ext cx="3089764" cy="411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19"/>
          <p:cNvSpPr/>
          <p:nvPr/>
        </p:nvSpPr>
        <p:spPr>
          <a:xfrm>
            <a:off x="590964" y="332656"/>
            <a:ext cx="10707724" cy="684000"/>
          </a:xfrm>
          <a:prstGeom prst="roundRect">
            <a:avLst/>
          </a:prstGeom>
          <a:solidFill>
            <a:schemeClr val="accent3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Calibri"/>
                <a:ea typeface="微软雅黑"/>
              </a:rPr>
              <a:t> </a:t>
            </a:r>
            <a:r>
              <a:rPr lang="zh-CN" altLang="en-US" sz="3600" b="1" kern="0" dirty="0" smtClean="0">
                <a:solidFill>
                  <a:prstClr val="black"/>
                </a:solidFill>
                <a:latin typeface="Calibri"/>
                <a:ea typeface="微软雅黑"/>
              </a:rPr>
              <a:t>                      </a:t>
            </a: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</a:rPr>
              <a:t>              测  量  方  法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</a:endParaRPr>
          </a:p>
        </p:txBody>
      </p:sp>
      <p:grpSp>
        <p:nvGrpSpPr>
          <p:cNvPr id="2" name="组合 1"/>
          <p:cNvGrpSpPr/>
          <p:nvPr/>
        </p:nvGrpSpPr>
        <p:grpSpPr>
          <a:xfrm rot="16200000">
            <a:off x="4536447" y="2007077"/>
            <a:ext cx="3047543" cy="3648844"/>
            <a:chOff x="4545068" y="1653821"/>
            <a:chExt cx="3047543" cy="3648844"/>
          </a:xfrm>
        </p:grpSpPr>
        <p:sp>
          <p:nvSpPr>
            <p:cNvPr id="31" name="矩形 30"/>
            <p:cNvSpPr/>
            <p:nvPr/>
          </p:nvSpPr>
          <p:spPr>
            <a:xfrm>
              <a:off x="5133193" y="2161021"/>
              <a:ext cx="2087128" cy="31254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0"/>
              <a:endCxn id="31" idx="2"/>
            </p:cNvCxnSpPr>
            <p:nvPr/>
          </p:nvCxnSpPr>
          <p:spPr>
            <a:xfrm>
              <a:off x="6176757" y="2161021"/>
              <a:ext cx="0" cy="31254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801940" y="2177221"/>
              <a:ext cx="0" cy="31254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133193" y="1689961"/>
              <a:ext cx="0" cy="328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H="1">
              <a:off x="5305328" y="1854458"/>
              <a:ext cx="459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214344" y="1743547"/>
              <a:ext cx="0" cy="328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6746952" y="1854458"/>
              <a:ext cx="4088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71936" y="1653821"/>
              <a:ext cx="644412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30 cm</a:t>
              </a:r>
              <a:endParaRPr lang="zh-CN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 rot="5400000">
              <a:off x="6731275" y="4849163"/>
              <a:ext cx="499138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5cm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5400000">
              <a:off x="6035162" y="4838479"/>
              <a:ext cx="599185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15cm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4545068" y="2161021"/>
              <a:ext cx="4088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4545068" y="5278987"/>
              <a:ext cx="4733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4781752" y="3739943"/>
              <a:ext cx="0" cy="14613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5400000">
              <a:off x="4466718" y="3232646"/>
              <a:ext cx="644412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60 cm</a:t>
              </a:r>
              <a:endParaRPr lang="zh-CN" altLang="en-US" dirty="0"/>
            </a:p>
          </p:txBody>
        </p:sp>
        <p:cxnSp>
          <p:nvCxnSpPr>
            <p:cNvPr id="45" name="直接箭头连接符 44"/>
            <p:cNvCxnSpPr/>
            <p:nvPr/>
          </p:nvCxnSpPr>
          <p:spPr>
            <a:xfrm flipV="1">
              <a:off x="4792510" y="2235791"/>
              <a:ext cx="0" cy="8523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163058" y="3590495"/>
              <a:ext cx="2062167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 rot="5400000">
              <a:off x="7105812" y="3427246"/>
              <a:ext cx="644412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30 cm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5400000">
              <a:off x="5254103" y="242704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正极板</a:t>
              </a:r>
              <a:endParaRPr lang="zh-CN" altLang="en-US" b="1" dirty="0"/>
            </a:p>
          </p:txBody>
        </p:sp>
        <p:sp>
          <p:nvSpPr>
            <p:cNvPr id="50" name="TextBox 49"/>
            <p:cNvSpPr txBox="1"/>
            <p:nvPr/>
          </p:nvSpPr>
          <p:spPr>
            <a:xfrm rot="5400000">
              <a:off x="5186798" y="4579521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负极板</a:t>
              </a:r>
              <a:endParaRPr lang="zh-CN" altLang="en-US" b="1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500265" y="5589240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测深度 </a:t>
            </a:r>
            <a:r>
              <a:rPr lang="en-US" altLang="zh-CN" sz="2000" b="1" dirty="0" smtClean="0"/>
              <a:t>1cm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  10cm 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 20 cm</a:t>
            </a:r>
            <a:endParaRPr lang="zh-CN" altLang="en-US" sz="20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8604721" y="1556792"/>
            <a:ext cx="3168352" cy="3576693"/>
            <a:chOff x="8604721" y="1556792"/>
            <a:chExt cx="3168352" cy="3576693"/>
          </a:xfrm>
        </p:grpSpPr>
        <p:sp>
          <p:nvSpPr>
            <p:cNvPr id="7" name="矩形 6"/>
            <p:cNvSpPr/>
            <p:nvPr/>
          </p:nvSpPr>
          <p:spPr>
            <a:xfrm>
              <a:off x="9708715" y="4780619"/>
              <a:ext cx="804358" cy="3528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</a:rPr>
                <a:t>信号源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8604721" y="3016287"/>
              <a:ext cx="0" cy="19699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607982" y="3033738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9328062" y="2739683"/>
              <a:ext cx="1815011" cy="7057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1125073" y="3033738"/>
              <a:ext cx="64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8608094" y="4974504"/>
              <a:ext cx="108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513073" y="4974504"/>
              <a:ext cx="12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9396809" y="2748227"/>
              <a:ext cx="0" cy="646922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095894" y="2754068"/>
              <a:ext cx="0" cy="646922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881078" y="4504015"/>
              <a:ext cx="387796" cy="301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5 V</a:t>
              </a:r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04126" y="3496638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水槽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28857" y="3027338"/>
              <a:ext cx="699875" cy="301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平行板</a:t>
              </a:r>
              <a:endParaRPr lang="zh-CN" altLang="en-US" dirty="0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9403823" y="3214425"/>
              <a:ext cx="284271" cy="5455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H="1" flipV="1">
              <a:off x="10692954" y="3209575"/>
              <a:ext cx="303866" cy="594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1772343" y="3033954"/>
              <a:ext cx="0" cy="1940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9684841" y="2100964"/>
              <a:ext cx="0" cy="504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/>
            <p:cNvSpPr/>
            <p:nvPr/>
          </p:nvSpPr>
          <p:spPr>
            <a:xfrm>
              <a:off x="10366548" y="1912737"/>
              <a:ext cx="557761" cy="3759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连接符 65"/>
            <p:cNvCxnSpPr>
              <a:endCxn id="65" idx="2"/>
            </p:cNvCxnSpPr>
            <p:nvPr/>
          </p:nvCxnSpPr>
          <p:spPr>
            <a:xfrm flipV="1">
              <a:off x="9684841" y="2100735"/>
              <a:ext cx="681707" cy="2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65" idx="6"/>
            </p:cNvCxnSpPr>
            <p:nvPr/>
          </p:nvCxnSpPr>
          <p:spPr>
            <a:xfrm>
              <a:off x="10924309" y="2100735"/>
              <a:ext cx="6197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11544043" y="2100735"/>
              <a:ext cx="0" cy="9399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0490495" y="1975403"/>
              <a:ext cx="272061" cy="321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242601" y="1556792"/>
              <a:ext cx="692845" cy="294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/>
                <a:t>示波器</a:t>
              </a:r>
              <a:endParaRPr lang="zh-CN" altLang="en-US" sz="1600" b="1" dirty="0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9576829" y="2491098"/>
              <a:ext cx="216024" cy="579318"/>
              <a:chOff x="7452593" y="1368778"/>
              <a:chExt cx="216024" cy="579318"/>
            </a:xfrm>
          </p:grpSpPr>
          <p:cxnSp>
            <p:nvCxnSpPr>
              <p:cNvPr id="71" name="直接连接符 70"/>
              <p:cNvCxnSpPr/>
              <p:nvPr/>
            </p:nvCxnSpPr>
            <p:spPr>
              <a:xfrm>
                <a:off x="7452593" y="1368778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7452593" y="1368778"/>
                <a:ext cx="108012" cy="57931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7560605" y="1368778"/>
                <a:ext cx="108012" cy="57931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36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1" y="813249"/>
            <a:ext cx="4320480" cy="28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190" y="786848"/>
            <a:ext cx="4477406" cy="284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1" y="3846072"/>
            <a:ext cx="4360299" cy="294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25" y="3846072"/>
            <a:ext cx="4454871" cy="294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840" y="188640"/>
            <a:ext cx="10162755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             </a:t>
            </a:r>
            <a:r>
              <a:rPr lang="en-US" altLang="zh-CN" sz="2400" b="1" dirty="0" smtClean="0"/>
              <a:t>1cm </a:t>
            </a:r>
            <a:r>
              <a:rPr lang="zh-CN" altLang="en-US" sz="2400" b="1" dirty="0" smtClean="0"/>
              <a:t>深度： 纵向变化非常均匀，电场就是 </a:t>
            </a:r>
            <a:r>
              <a:rPr lang="en-US" altLang="zh-CN" sz="2400" b="1" dirty="0" smtClean="0"/>
              <a:t>E = V / L (</a:t>
            </a:r>
            <a:r>
              <a:rPr lang="zh-CN" altLang="en-US" sz="2400" b="1" dirty="0" smtClean="0"/>
              <a:t>除</a:t>
            </a:r>
            <a:r>
              <a:rPr lang="en-US" altLang="zh-CN" sz="2400" b="1" dirty="0" smtClean="0"/>
              <a:t>0.1 Hz </a:t>
            </a:r>
            <a:r>
              <a:rPr lang="zh-CN" altLang="en-US" sz="2400" b="1" dirty="0" smtClean="0"/>
              <a:t>外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01125" y="2468081"/>
            <a:ext cx="210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平均</a:t>
            </a:r>
            <a:r>
              <a:rPr lang="zh-CN" altLang="en-US" b="1" dirty="0" smtClean="0"/>
              <a:t>斜率：</a:t>
            </a:r>
            <a:r>
              <a:rPr lang="en-US" altLang="zh-CN" b="1" dirty="0" smtClean="0"/>
              <a:t>2.5 V/m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64561" y="2405365"/>
            <a:ext cx="210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平均斜率：</a:t>
            </a:r>
            <a:r>
              <a:rPr lang="en-US" altLang="zh-CN" b="1" dirty="0" smtClean="0"/>
              <a:t>7.3 V/m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475929" y="5723964"/>
            <a:ext cx="210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平均斜率：</a:t>
            </a:r>
            <a:r>
              <a:rPr lang="en-US" altLang="zh-CN" b="1" dirty="0" smtClean="0"/>
              <a:t>7.0 V/m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64561" y="5625018"/>
            <a:ext cx="210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平均斜率：</a:t>
            </a:r>
            <a:r>
              <a:rPr lang="en-US" altLang="zh-CN" b="1" dirty="0" smtClean="0"/>
              <a:t>6.9 V/m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091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953" y="620688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横向电势，均匀</a:t>
            </a:r>
            <a:r>
              <a:rPr lang="zh-CN" altLang="en-US" sz="2800" b="1" dirty="0"/>
              <a:t>不变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5" y="1340768"/>
            <a:ext cx="4961265" cy="3718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组合 24"/>
          <p:cNvGrpSpPr/>
          <p:nvPr/>
        </p:nvGrpSpPr>
        <p:grpSpPr>
          <a:xfrm>
            <a:off x="7308577" y="1196752"/>
            <a:ext cx="3448221" cy="3632643"/>
            <a:chOff x="7524601" y="1340768"/>
            <a:chExt cx="3448221" cy="3632643"/>
          </a:xfrm>
        </p:grpSpPr>
        <p:sp>
          <p:nvSpPr>
            <p:cNvPr id="6" name="矩形 5"/>
            <p:cNvSpPr/>
            <p:nvPr/>
          </p:nvSpPr>
          <p:spPr>
            <a:xfrm>
              <a:off x="8191076" y="1847968"/>
              <a:ext cx="2087128" cy="31254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191076" y="1376908"/>
              <a:ext cx="0" cy="328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H="1">
              <a:off x="8363211" y="1541405"/>
              <a:ext cx="459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272227" y="1430494"/>
              <a:ext cx="0" cy="328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9804835" y="1541405"/>
              <a:ext cx="4088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929819" y="1340768"/>
              <a:ext cx="644412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30 cm</a:t>
              </a:r>
              <a:endParaRPr lang="zh-CN" altLang="en-US" dirty="0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602951" y="1847968"/>
              <a:ext cx="4088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602951" y="4965934"/>
              <a:ext cx="4733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7839635" y="3426890"/>
              <a:ext cx="0" cy="14613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524601" y="2919592"/>
              <a:ext cx="644412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60 cm</a:t>
              </a:r>
              <a:endParaRPr lang="zh-CN" altLang="en-US" dirty="0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7850393" y="1922738"/>
              <a:ext cx="0" cy="8523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220941" y="3277442"/>
              <a:ext cx="2062167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328410" y="3114190"/>
              <a:ext cx="644412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30 cm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35670" y="18816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正极板</a:t>
              </a:r>
              <a:endParaRPr lang="zh-CN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802868" y="457875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负极板</a:t>
              </a:r>
              <a:endParaRPr lang="zh-CN" altLang="en-US" b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99865" y="5301208"/>
            <a:ext cx="5862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电压随频率增加而降低，是由于平行板电容效应，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 smtClean="0"/>
              <a:t>导致加在平行板两端的电压降低引起。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697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61739" y="3134544"/>
            <a:ext cx="3163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探针进入水面：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1 cm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10 cm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20cm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1691953" y="2420888"/>
            <a:ext cx="4320480" cy="2736304"/>
            <a:chOff x="1907977" y="2492896"/>
            <a:chExt cx="3624486" cy="2232248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88" t="10001" r="36344" b="31127"/>
            <a:stretch/>
          </p:blipFill>
          <p:spPr bwMode="auto">
            <a:xfrm>
              <a:off x="1907977" y="2492896"/>
              <a:ext cx="3624486" cy="223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直接连接符 3"/>
            <p:cNvCxnSpPr/>
            <p:nvPr/>
          </p:nvCxnSpPr>
          <p:spPr>
            <a:xfrm>
              <a:off x="5004321" y="285293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5164071" y="2890635"/>
              <a:ext cx="0" cy="2935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004321" y="3777225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5148337" y="3501008"/>
              <a:ext cx="0" cy="252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886132" y="3194485"/>
              <a:ext cx="501869" cy="276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/>
                <a:t>深度</a:t>
              </a:r>
              <a:endParaRPr lang="zh-CN" altLang="en-US" sz="16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9865" y="688340"/>
            <a:ext cx="10225136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                            不同深度的测量结果比较</a:t>
            </a:r>
            <a:endParaRPr lang="zh-CN" alt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946311" y="5085184"/>
            <a:ext cx="1337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By  </a:t>
            </a:r>
            <a:r>
              <a:rPr lang="zh-CN" altLang="en-US" sz="2000" b="1" dirty="0" smtClean="0"/>
              <a:t>郑显明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8082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830</Words>
  <Application>Microsoft Office PowerPoint</Application>
  <PresentationFormat>自定义</PresentationFormat>
  <Paragraphs>152</Paragraphs>
  <Slides>31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3" baseType="lpstr">
      <vt:lpstr>Office 主题</vt:lpstr>
      <vt:lpstr>Equation</vt:lpstr>
      <vt:lpstr>天线传递函数测量结果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BACK UP</vt:lpstr>
      <vt:lpstr>PowerPoint 演示文稿</vt:lpstr>
      <vt:lpstr>PowerPoint 演示文稿</vt:lpstr>
      <vt:lpstr>使用电场仪测量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天线传递函数测量结果</dc:title>
  <dc:creator>Havin</dc:creator>
  <cp:lastModifiedBy>chen</cp:lastModifiedBy>
  <cp:revision>37</cp:revision>
  <dcterms:created xsi:type="dcterms:W3CDTF">2021-07-20T05:36:47Z</dcterms:created>
  <dcterms:modified xsi:type="dcterms:W3CDTF">2021-07-21T05:22:50Z</dcterms:modified>
</cp:coreProperties>
</file>